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7" r:id="rId9"/>
    <p:sldId id="268" r:id="rId10"/>
    <p:sldId id="269" r:id="rId11"/>
    <p:sldId id="263" r:id="rId12"/>
    <p:sldId id="264" r:id="rId13"/>
    <p:sldId id="265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A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9" d="100"/>
          <a:sy n="99" d="100"/>
        </p:scale>
        <p:origin x="108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308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47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422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178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90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jpe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097280"/>
            <a:ext cx="4572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Od kristala</a:t>
            </a:r>
            <a:endParaRPr lang="en-US" sz="4400" dirty="0"/>
          </a:p>
          <a:p>
            <a:pPr marL="0" indent="0">
              <a:buNone/>
            </a:pPr>
            <a:r>
              <a:rPr lang="en-US" sz="44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 katedrale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685800" y="2971800"/>
            <a:ext cx="452628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4A4A4A"/>
                </a:solidFill>
              </a:rPr>
              <a:t>Projekt koji povezuje prirodoslovlje, </a:t>
            </a:r>
            <a:r>
              <a:rPr lang="hr-HR" sz="2100" dirty="0">
                <a:solidFill>
                  <a:srgbClr val="4A4A4A"/>
                </a:solidFill>
              </a:rPr>
              <a:t>matematiku</a:t>
            </a:r>
            <a:r>
              <a:rPr lang="en-US" sz="2100" dirty="0">
                <a:solidFill>
                  <a:srgbClr val="4A4A4A"/>
                </a:solidFill>
              </a:rPr>
              <a:t>,</a:t>
            </a:r>
            <a:r>
              <a:rPr lang="hr-HR" sz="2100" dirty="0">
                <a:solidFill>
                  <a:srgbClr val="4A4A4A"/>
                </a:solidFill>
              </a:rPr>
              <a:t> informatiku,</a:t>
            </a:r>
            <a:r>
              <a:rPr lang="en-US" sz="2100" dirty="0">
                <a:solidFill>
                  <a:srgbClr val="4A4A4A"/>
                </a:solidFill>
              </a:rPr>
              <a:t> umjetnost i kulturnu baštinu.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685800" y="4160520"/>
            <a:ext cx="4251960" cy="502920"/>
          </a:xfrm>
          <a:prstGeom prst="rect">
            <a:avLst/>
          </a:prstGeom>
          <a:solidFill>
            <a:srgbClr val="FFF2CE"/>
          </a:solidFill>
          <a:ln>
            <a:solidFill>
              <a:srgbClr val="FFF2CE">
                <a:alpha val="0"/>
              </a:srgbClr>
            </a:solidFill>
          </a:ln>
        </p:spPr>
        <p:txBody>
          <a:bodyPr wrap="square" lIns="1524" tIns="1524" rIns="1524" bIns="1524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83A59"/>
                </a:solidFill>
              </a:rPr>
              <a:t>istraživanje • </a:t>
            </a:r>
            <a:r>
              <a:rPr lang="hr-HR" sz="1500" b="1" dirty="0">
                <a:solidFill>
                  <a:srgbClr val="183A59"/>
                </a:solidFill>
              </a:rPr>
              <a:t>stvaranje</a:t>
            </a:r>
            <a:r>
              <a:rPr lang="en-US" sz="1500" b="1" dirty="0">
                <a:solidFill>
                  <a:srgbClr val="183A59"/>
                </a:solidFill>
              </a:rPr>
              <a:t> • </a:t>
            </a:r>
            <a:r>
              <a:rPr lang="hr-HR" sz="1500" b="1" dirty="0">
                <a:solidFill>
                  <a:srgbClr val="183A59"/>
                </a:solidFill>
              </a:rPr>
              <a:t>izlaganje 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01</a:t>
            </a:r>
            <a:endParaRPr lang="en-US" sz="850" dirty="0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A442D270-E937-4302-8479-1628474B3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263" y="418253"/>
            <a:ext cx="6365804" cy="47743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Početak projekta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Učenje izvan učionice: dva izleta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640080" y="4251960"/>
            <a:ext cx="2057400" cy="502920"/>
          </a:xfrm>
          <a:prstGeom prst="rect">
            <a:avLst/>
          </a:prstGeom>
          <a:solidFill>
            <a:srgbClr val="E8F2FB"/>
          </a:solidFill>
          <a:ln>
            <a:solidFill>
              <a:srgbClr val="E8F2FB">
                <a:alpha val="0"/>
              </a:srgbClr>
            </a:solidFill>
          </a:ln>
        </p:spPr>
        <p:txBody>
          <a:bodyPr wrap="square" lIns="1524" tIns="1524" rIns="1524" bIns="1524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83A59"/>
                </a:solidFill>
              </a:rPr>
              <a:t>1. Zagreb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0080" y="4846320"/>
            <a:ext cx="4800600" cy="9144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hr-HR" sz="1700" dirty="0">
                <a:solidFill>
                  <a:srgbClr val="4A4A4A"/>
                </a:solidFill>
              </a:rPr>
              <a:t>Učenici su posjetili</a:t>
            </a:r>
            <a:r>
              <a:rPr lang="en-US" sz="1700" dirty="0">
                <a:solidFill>
                  <a:srgbClr val="4A4A4A"/>
                </a:solidFill>
              </a:rPr>
              <a:t> </a:t>
            </a:r>
            <a:r>
              <a:rPr lang="hr-HR" sz="1700" dirty="0">
                <a:solidFill>
                  <a:srgbClr val="4A4A4A"/>
                </a:solidFill>
              </a:rPr>
              <a:t>Hrvatski</a:t>
            </a:r>
            <a:r>
              <a:rPr lang="en-US" sz="1700" dirty="0">
                <a:solidFill>
                  <a:srgbClr val="4A4A4A"/>
                </a:solidFill>
              </a:rPr>
              <a:t> </a:t>
            </a:r>
            <a:r>
              <a:rPr lang="hr-HR" sz="1700" dirty="0">
                <a:solidFill>
                  <a:srgbClr val="4A4A4A"/>
                </a:solidFill>
              </a:rPr>
              <a:t>prirodoslovni</a:t>
            </a:r>
            <a:r>
              <a:rPr lang="en-US" sz="1700" dirty="0">
                <a:solidFill>
                  <a:srgbClr val="4A4A4A"/>
                </a:solidFill>
              </a:rPr>
              <a:t> </a:t>
            </a:r>
            <a:r>
              <a:rPr lang="hr-HR" sz="1700" dirty="0">
                <a:solidFill>
                  <a:srgbClr val="4A4A4A"/>
                </a:solidFill>
              </a:rPr>
              <a:t>muzej 24.4.2026.</a:t>
            </a:r>
            <a:r>
              <a:rPr lang="en-US" sz="1700" dirty="0">
                <a:solidFill>
                  <a:srgbClr val="4A4A4A"/>
                </a:solidFill>
              </a:rPr>
              <a:t> i kroz stručno vodstvo istraživali svijet minerala, stijena, fosila i svemira.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812280" y="4251960"/>
            <a:ext cx="2057400" cy="502920"/>
          </a:xfrm>
          <a:prstGeom prst="rect">
            <a:avLst/>
          </a:prstGeom>
          <a:solidFill>
            <a:srgbClr val="E9F5EE"/>
          </a:solidFill>
          <a:ln>
            <a:solidFill>
              <a:srgbClr val="E9F5EE">
                <a:alpha val="0"/>
              </a:srgbClr>
            </a:solidFill>
          </a:ln>
        </p:spPr>
        <p:txBody>
          <a:bodyPr wrap="square" lIns="1524" tIns="1524" rIns="1524" bIns="1524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83A59"/>
                </a:solidFill>
              </a:rPr>
              <a:t>2. Šibenik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812280" y="4846320"/>
            <a:ext cx="4800600" cy="9144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/>
          </a:bodyPr>
          <a:lstStyle/>
          <a:p>
            <a:pPr marL="0" indent="0">
              <a:buNone/>
            </a:pPr>
            <a:r>
              <a:rPr lang="hr-HR" sz="1700" dirty="0">
                <a:solidFill>
                  <a:srgbClr val="4A4A4A"/>
                </a:solidFill>
              </a:rPr>
              <a:t>Dana 15.5.2026. učenici s posjetili</a:t>
            </a:r>
            <a:r>
              <a:rPr lang="en-US" sz="1700" dirty="0">
                <a:solidFill>
                  <a:srgbClr val="4A4A4A"/>
                </a:solidFill>
              </a:rPr>
              <a:t> Civitas </a:t>
            </a:r>
            <a:r>
              <a:rPr lang="hr-HR" sz="1700" dirty="0" err="1">
                <a:solidFill>
                  <a:srgbClr val="4A4A4A"/>
                </a:solidFill>
              </a:rPr>
              <a:t>Sacru</a:t>
            </a:r>
            <a:r>
              <a:rPr lang="hr-HR" sz="1700" dirty="0">
                <a:solidFill>
                  <a:srgbClr val="4A4A4A"/>
                </a:solidFill>
              </a:rPr>
              <a:t>.</a:t>
            </a:r>
            <a:r>
              <a:rPr lang="en-US" sz="1700" dirty="0">
                <a:solidFill>
                  <a:srgbClr val="4A4A4A"/>
                </a:solidFill>
              </a:rPr>
              <a:t> </a:t>
            </a:r>
            <a:r>
              <a:rPr lang="hr-HR" sz="1700" dirty="0">
                <a:solidFill>
                  <a:srgbClr val="4A4A4A"/>
                </a:solidFill>
              </a:rPr>
              <a:t>Povezali su</a:t>
            </a:r>
            <a:r>
              <a:rPr lang="en-US" sz="1700" dirty="0">
                <a:solidFill>
                  <a:srgbClr val="4A4A4A"/>
                </a:solidFill>
              </a:rPr>
              <a:t> prirodoslovne sadržaje s umjetnošću, poviješću, arhitekturom i gradnjom Katedrale sv. Jakova.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02</a:t>
            </a:r>
            <a:endParaRPr lang="en-US" sz="850" dirty="0"/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D13823BC-9091-43BB-A7F8-B67D34034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169" y="1208617"/>
            <a:ext cx="3387231" cy="2540423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8C47FB0C-11A5-4FCA-BAF4-2EC55CB9FC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300" y="1128141"/>
            <a:ext cx="3540760" cy="26555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Prvi izlet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Hrvatski prirodoslovni muzej u Zagrebu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1417320"/>
            <a:ext cx="4617720" cy="1143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4A4A4A"/>
                </a:solidFill>
              </a:rPr>
              <a:t>U muzeju su učenici vidjeli zbirke minerala, stijena, fosila, prepariranih biljaka i životinja te zakoračili u svijet svemira kroz instalaciju Deep Space.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1" name="Text 6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03</a:t>
            </a:r>
            <a:endParaRPr lang="en-US" sz="850" dirty="0"/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56094A33-5935-471F-837A-A3921A5AA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167" y="2747772"/>
            <a:ext cx="2732086" cy="3642781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438B35D2-D6E7-4352-AF84-CC23698C5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3388" y="2747772"/>
            <a:ext cx="3802020" cy="2851515"/>
          </a:xfrm>
          <a:prstGeom prst="rect">
            <a:avLst/>
          </a:prstGeom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988EAF7C-FD01-4340-95D1-3EF673D27E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419" y="2747772"/>
            <a:ext cx="2369439" cy="31592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Drugi izlet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Civitas Sacra i Katedrala sv. Jakova</a:t>
            </a:r>
            <a:endParaRPr lang="en-US" sz="2800" dirty="0"/>
          </a:p>
        </p:txBody>
      </p:sp>
      <p:sp>
        <p:nvSpPr>
          <p:cNvPr id="8" name="Text 3"/>
          <p:cNvSpPr/>
          <p:nvPr/>
        </p:nvSpPr>
        <p:spPr>
          <a:xfrm>
            <a:off x="4491540" y="4917779"/>
            <a:ext cx="6526979" cy="1556173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4A4A4A"/>
                </a:solidFill>
              </a:rPr>
              <a:t>Posjet Civitas Sacri obogatio je projekt jer je učenicima približio kulturnu i sakralnu baštinu Šibenika te način gradnje Katedrale sv. </a:t>
            </a:r>
            <a:r>
              <a:rPr lang="hr-HR" sz="1800" dirty="0">
                <a:solidFill>
                  <a:srgbClr val="4A4A4A"/>
                </a:solidFill>
              </a:rPr>
              <a:t>Jakova</a:t>
            </a:r>
            <a:r>
              <a:rPr lang="en-US" sz="1800" dirty="0">
                <a:solidFill>
                  <a:srgbClr val="4A4A4A"/>
                </a:solidFill>
              </a:rPr>
              <a:t>.</a:t>
            </a:r>
            <a:r>
              <a:rPr lang="hr-HR" sz="1800" dirty="0">
                <a:solidFill>
                  <a:srgbClr val="4A4A4A"/>
                </a:solidFill>
              </a:rPr>
              <a:t> </a:t>
            </a:r>
          </a:p>
        </p:txBody>
      </p:sp>
      <p:sp>
        <p:nvSpPr>
          <p:cNvPr id="9" name="Text 4"/>
          <p:cNvSpPr/>
          <p:nvPr/>
        </p:nvSpPr>
        <p:spPr>
          <a:xfrm>
            <a:off x="6035040" y="4709160"/>
            <a:ext cx="498348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endParaRPr lang="en-US" sz="1650" dirty="0"/>
          </a:p>
        </p:txBody>
      </p:sp>
      <p:sp>
        <p:nvSpPr>
          <p:cNvPr id="10" name="Text 5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1" name="Text 6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04</a:t>
            </a:r>
            <a:endParaRPr lang="en-US" sz="850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B0C20A8B-DBB4-4BDA-92C7-9DC9A2955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428" y="1040722"/>
            <a:ext cx="2959100" cy="3945467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A8A069A2-6C6F-49E6-881D-13AEB3B475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32"/>
          <a:stretch/>
        </p:blipFill>
        <p:spPr>
          <a:xfrm>
            <a:off x="7447235" y="1258483"/>
            <a:ext cx="3959156" cy="3211239"/>
          </a:xfrm>
          <a:prstGeom prst="rect">
            <a:avLst/>
          </a:prstGeom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DDA87C06-904A-4C5E-BB0C-779AE9EC72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1541" y="1040722"/>
            <a:ext cx="25717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2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Drugi izlet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Civitas Sacra i Katedrala sv. Jakova</a:t>
            </a:r>
            <a:endParaRPr lang="en-US" sz="2800" dirty="0"/>
          </a:p>
        </p:txBody>
      </p:sp>
      <p:sp>
        <p:nvSpPr>
          <p:cNvPr id="8" name="Text 3"/>
          <p:cNvSpPr/>
          <p:nvPr/>
        </p:nvSpPr>
        <p:spPr>
          <a:xfrm>
            <a:off x="5252720" y="4522892"/>
            <a:ext cx="5276088" cy="1556173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hr-HR" dirty="0">
                <a:solidFill>
                  <a:srgbClr val="4A4A4A"/>
                </a:solidFill>
              </a:rPr>
              <a:t>Učenici su uz pomoć 3D printera napravili maketu Katedrale sv. Jakova.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6035040" y="4709160"/>
            <a:ext cx="498348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endParaRPr lang="en-US" sz="1650" dirty="0"/>
          </a:p>
        </p:txBody>
      </p:sp>
      <p:sp>
        <p:nvSpPr>
          <p:cNvPr id="10" name="Text 5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1" name="Text 6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04</a:t>
            </a:r>
            <a:endParaRPr lang="en-US" sz="850" dirty="0"/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id="{31C36491-C949-4798-8D59-04380B5F87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9038" b="11191"/>
          <a:stretch/>
        </p:blipFill>
        <p:spPr>
          <a:xfrm>
            <a:off x="4984650" y="1133856"/>
            <a:ext cx="2906114" cy="2703520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F1982269-FEF5-43B8-8337-CF3F982E92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4115" y="1277056"/>
            <a:ext cx="3413760" cy="2560320"/>
          </a:xfrm>
          <a:prstGeom prst="rect">
            <a:avLst/>
          </a:prstGeom>
        </p:spPr>
      </p:pic>
      <p:pic>
        <p:nvPicPr>
          <p:cNvPr id="16" name="WhatsApp Video 2026-08-27 at 11.39.03">
            <a:hlinkClick r:id="" action="ppaction://media"/>
            <a:extLst>
              <a:ext uri="{FF2B5EF4-FFF2-40B4-BE49-F238E27FC236}">
                <a16:creationId xmlns:a16="http://schemas.microsoft.com/office/drawing/2014/main" id="{199799AE-BA2F-48F2-9C78-082181B842A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9347" y="1133856"/>
            <a:ext cx="2694465" cy="4792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Istraživački rad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Svijet kristala: oblici, simetrija i pravilnosti</a:t>
            </a:r>
            <a:endParaRPr lang="en-US" sz="2800" dirty="0"/>
          </a:p>
        </p:txBody>
      </p:sp>
      <p:pic>
        <p:nvPicPr>
          <p:cNvPr id="5" name="Image 0" descr="/mnt/data/WhatsApp Image 2026-08-27 at 11.03.36 (5)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9383" y="2104136"/>
            <a:ext cx="2834640" cy="377952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63777" y="1412239"/>
            <a:ext cx="3864525" cy="2231813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4A4A4A"/>
                </a:solidFill>
              </a:rPr>
              <a:t>Učenici su proučavali kristalne sustave, izrađivali modele i uspoređivali prirodne uzorke s geometrijskim </a:t>
            </a:r>
            <a:r>
              <a:rPr lang="en-US" sz="1650" dirty="0" err="1">
                <a:solidFill>
                  <a:srgbClr val="4A4A4A"/>
                </a:solidFill>
              </a:rPr>
              <a:t>oblicima</a:t>
            </a:r>
            <a:r>
              <a:rPr lang="en-US" sz="1650" dirty="0">
                <a:solidFill>
                  <a:srgbClr val="4A4A4A"/>
                </a:solidFill>
              </a:rPr>
              <a:t>.</a:t>
            </a:r>
            <a:r>
              <a:rPr lang="hr-HR" sz="1650" dirty="0">
                <a:solidFill>
                  <a:srgbClr val="4A4A4A"/>
                </a:solidFill>
              </a:rPr>
              <a:t> Uspoređivali su kristale limunske kiseline, šećera, modre galice i soli.</a:t>
            </a:r>
            <a:endParaRPr lang="en-US" sz="1650" dirty="0"/>
          </a:p>
        </p:txBody>
      </p:sp>
      <p:sp>
        <p:nvSpPr>
          <p:cNvPr id="9" name="Text 4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0" name="Text 5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05</a:t>
            </a:r>
            <a:endParaRPr lang="en-US" sz="850" dirty="0"/>
          </a:p>
        </p:txBody>
      </p:sp>
      <p:pic>
        <p:nvPicPr>
          <p:cNvPr id="11" name="WhatsApp Video 2026-08-27 at 11.03.35 (1)">
            <a:hlinkClick r:id="" action="ppaction://media"/>
            <a:extLst>
              <a:ext uri="{FF2B5EF4-FFF2-40B4-BE49-F238E27FC236}">
                <a16:creationId xmlns:a16="http://schemas.microsoft.com/office/drawing/2014/main" id="{03820736-A71C-4A4D-97EF-62715DF7A4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4360" y="1133856"/>
            <a:ext cx="2670663" cy="4749800"/>
          </a:xfrm>
          <a:prstGeom prst="rect">
            <a:avLst/>
          </a:prstGeom>
        </p:spPr>
      </p:pic>
      <p:pic>
        <p:nvPicPr>
          <p:cNvPr id="12" name="Image 2" descr="/mnt/data/WhatsApp Image 2026-08-27 at 11.03.35 (9).jpeg">
            <a:extLst>
              <a:ext uri="{FF2B5EF4-FFF2-40B4-BE49-F238E27FC236}">
                <a16:creationId xmlns:a16="http://schemas.microsoft.com/office/drawing/2014/main" id="{6201D5A4-B2B8-41CC-A732-91CC20B081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6043" y="3054203"/>
            <a:ext cx="2122090" cy="2829453"/>
          </a:xfrm>
          <a:prstGeom prst="rect">
            <a:avLst/>
          </a:prstGeom>
        </p:spPr>
      </p:pic>
      <p:pic>
        <p:nvPicPr>
          <p:cNvPr id="13" name="Image 3" descr="/mnt/data/WhatsApp Image 2026-08-27 at 11.03.36 (1).jpeg">
            <a:extLst>
              <a:ext uri="{FF2B5EF4-FFF2-40B4-BE49-F238E27FC236}">
                <a16:creationId xmlns:a16="http://schemas.microsoft.com/office/drawing/2014/main" id="{B9A0B36C-A6FF-4701-A993-63E7C44148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50116" y="3054203"/>
            <a:ext cx="2122090" cy="28294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8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Pokus kristalizacije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1" name="Text 6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06</a:t>
            </a:r>
            <a:endParaRPr lang="en-US" sz="850" dirty="0"/>
          </a:p>
        </p:txBody>
      </p:sp>
      <p:sp>
        <p:nvSpPr>
          <p:cNvPr id="15" name="TekstniOkvir 14">
            <a:extLst>
              <a:ext uri="{FF2B5EF4-FFF2-40B4-BE49-F238E27FC236}">
                <a16:creationId xmlns:a16="http://schemas.microsoft.com/office/drawing/2014/main" id="{66A1D04C-F2C9-42D6-95D4-ABF4814E3189}"/>
              </a:ext>
            </a:extLst>
          </p:cNvPr>
          <p:cNvSpPr txBox="1"/>
          <p:nvPr/>
        </p:nvSpPr>
        <p:spPr>
          <a:xfrm>
            <a:off x="0" y="508000"/>
            <a:ext cx="12192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Rast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kristala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kuhinjske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soli</a:t>
            </a:r>
            <a:endParaRPr lang="en-US" sz="2800" dirty="0">
              <a:solidFill>
                <a:srgbClr val="183A59"/>
              </a:solidFill>
              <a:effectLst/>
              <a:latin typeface="Aptos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hr-HR" dirty="0"/>
          </a:p>
        </p:txBody>
      </p:sp>
      <p:graphicFrame>
        <p:nvGraphicFramePr>
          <p:cNvPr id="16" name="Tablica 15">
            <a:extLst>
              <a:ext uri="{FF2B5EF4-FFF2-40B4-BE49-F238E27FC236}">
                <a16:creationId xmlns:a16="http://schemas.microsoft.com/office/drawing/2014/main" id="{F1540D7B-F45A-42F6-86DB-E112F4FDB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910680"/>
              </p:ext>
            </p:extLst>
          </p:nvPr>
        </p:nvGraphicFramePr>
        <p:xfrm>
          <a:off x="900219" y="2111311"/>
          <a:ext cx="6984365" cy="2635377"/>
        </p:xfrm>
        <a:graphic>
          <a:graphicData uri="http://schemas.openxmlformats.org/drawingml/2006/table">
            <a:tbl>
              <a:tblPr firstRow="1" firstCol="1" bandRow="1"/>
              <a:tblGrid>
                <a:gridCol w="612140">
                  <a:extLst>
                    <a:ext uri="{9D8B030D-6E8A-4147-A177-3AD203B41FA5}">
                      <a16:colId xmlns:a16="http://schemas.microsoft.com/office/drawing/2014/main" val="3138777213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710988385"/>
                    </a:ext>
                  </a:extLst>
                </a:gridCol>
                <a:gridCol w="1548130">
                  <a:extLst>
                    <a:ext uri="{9D8B030D-6E8A-4147-A177-3AD203B41FA5}">
                      <a16:colId xmlns:a16="http://schemas.microsoft.com/office/drawing/2014/main" val="2059403719"/>
                    </a:ext>
                  </a:extLst>
                </a:gridCol>
                <a:gridCol w="3672205">
                  <a:extLst>
                    <a:ext uri="{9D8B030D-6E8A-4147-A177-3AD203B41FA5}">
                      <a16:colId xmlns:a16="http://schemas.microsoft.com/office/drawing/2014/main" val="36589862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Dan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b="1" noProof="0" dirty="0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Vrijeme od početka</a:t>
                      </a:r>
                      <a:endParaRPr lang="hr-HR" sz="1050" noProof="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Veličina najvećeg kristala (mm)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Opažanje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2165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početak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Pripremljena zasićena otopina. Kristali još nisu vidljivi.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38438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Pojavljuju se prvi sitni, prozirni kristali kockastog oblika.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5789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14.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13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Broj kristala raste; uočljive su pravilnije plohe.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4960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21.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Kristali su veći i jasnije izraženog kubičnog oblika.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58216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28.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27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Rast se usporava; dio manjih kristala srasta u nakupine.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94785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35.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34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Najveći kristali su jasno oblikovani, a otopine je manje zbog isparavanja.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15257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60.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59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8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Dobiveni su čvrsti, pravilni kristali; daljnji rast je vrlo spor.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9304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120.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119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9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Kristali su potpuno formirani; nakon 60. dana rast je vrlo malen, a promjene su uglavnom posljedica daljnjeg isparavanja</a:t>
                      </a: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8470710"/>
                  </a:ext>
                </a:extLst>
              </a:tr>
            </a:tbl>
          </a:graphicData>
        </a:graphic>
      </p:graphicFrame>
      <p:pic>
        <p:nvPicPr>
          <p:cNvPr id="4" name="Slika 3">
            <a:extLst>
              <a:ext uri="{FF2B5EF4-FFF2-40B4-BE49-F238E27FC236}">
                <a16:creationId xmlns:a16="http://schemas.microsoft.com/office/drawing/2014/main" id="{43AD768E-7744-49E9-8BAE-44692E349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4417" y="1643536"/>
            <a:ext cx="2327364" cy="31031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Pokus kristalizacije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1" name="Text 6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06</a:t>
            </a:r>
            <a:endParaRPr lang="en-US" sz="850" dirty="0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EB0CBC32-BC7C-4987-8588-9657088BF6C9}"/>
              </a:ext>
            </a:extLst>
          </p:cNvPr>
          <p:cNvSpPr txBox="1"/>
          <p:nvPr/>
        </p:nvSpPr>
        <p:spPr>
          <a:xfrm>
            <a:off x="0" y="4826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Rast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kristala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limunske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kiseline</a:t>
            </a:r>
            <a:endParaRPr lang="en-US" sz="2800" dirty="0">
              <a:solidFill>
                <a:srgbClr val="183A59"/>
              </a:solidFill>
              <a:effectLst/>
              <a:latin typeface="Aptos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ica 11">
            <a:extLst>
              <a:ext uri="{FF2B5EF4-FFF2-40B4-BE49-F238E27FC236}">
                <a16:creationId xmlns:a16="http://schemas.microsoft.com/office/drawing/2014/main" id="{846FF3E5-DB43-484B-ADBB-EAD3AC8E35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910813"/>
              </p:ext>
            </p:extLst>
          </p:nvPr>
        </p:nvGraphicFramePr>
        <p:xfrm>
          <a:off x="1097015" y="2111311"/>
          <a:ext cx="7590050" cy="2635377"/>
        </p:xfrm>
        <a:graphic>
          <a:graphicData uri="http://schemas.openxmlformats.org/drawingml/2006/table">
            <a:tbl>
              <a:tblPr firstRow="1" firstCol="1" bandRow="1"/>
              <a:tblGrid>
                <a:gridCol w="665225">
                  <a:extLst>
                    <a:ext uri="{9D8B030D-6E8A-4147-A177-3AD203B41FA5}">
                      <a16:colId xmlns:a16="http://schemas.microsoft.com/office/drawing/2014/main" val="186182309"/>
                    </a:ext>
                  </a:extLst>
                </a:gridCol>
                <a:gridCol w="1251782">
                  <a:extLst>
                    <a:ext uri="{9D8B030D-6E8A-4147-A177-3AD203B41FA5}">
                      <a16:colId xmlns:a16="http://schemas.microsoft.com/office/drawing/2014/main" val="4063193677"/>
                    </a:ext>
                  </a:extLst>
                </a:gridCol>
                <a:gridCol w="1682384">
                  <a:extLst>
                    <a:ext uri="{9D8B030D-6E8A-4147-A177-3AD203B41FA5}">
                      <a16:colId xmlns:a16="http://schemas.microsoft.com/office/drawing/2014/main" val="2734706774"/>
                    </a:ext>
                  </a:extLst>
                </a:gridCol>
                <a:gridCol w="3990659">
                  <a:extLst>
                    <a:ext uri="{9D8B030D-6E8A-4147-A177-3AD203B41FA5}">
                      <a16:colId xmlns:a16="http://schemas.microsoft.com/office/drawing/2014/main" val="2864107878"/>
                    </a:ext>
                  </a:extLst>
                </a:gridCol>
              </a:tblGrid>
              <a:tr h="4006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Dan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b="1" noProof="0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Vrijeme od početka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b="1" noProof="0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Veličina najvećeg kristala (mm)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b="1" noProof="0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Opažanje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087954"/>
                  </a:ext>
                </a:extLst>
              </a:tr>
              <a:tr h="237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početak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95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Pripremljena zasićena otopina. Otopina je bistra, bez vidljivih kristala.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1057125"/>
                  </a:ext>
                </a:extLst>
              </a:tr>
              <a:tr h="237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 dana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95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Nastaju prvi prozirni kristali nepravilnijih bridova.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117630"/>
                  </a:ext>
                </a:extLst>
              </a:tr>
              <a:tr h="237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14.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13 dana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95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Kristali se povećavaju i postaju jasno vidljivi golim okom.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1773439"/>
                  </a:ext>
                </a:extLst>
              </a:tr>
              <a:tr h="237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21. dan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 dana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10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95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Nekoliko kristala raste brže od ostalih; vidljive su sjajne plohe.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745093"/>
                  </a:ext>
                </a:extLst>
              </a:tr>
              <a:tr h="237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28.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27 dana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13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95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Veći kristali postaju izraženiji, dok se manji spajaju u skupine.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9852463"/>
                  </a:ext>
                </a:extLst>
              </a:tr>
              <a:tr h="237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35.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34 dana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15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95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Rast se usporava jer je preostalo manje otopljene tvari.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9223578"/>
                  </a:ext>
                </a:extLst>
              </a:tr>
              <a:tr h="2370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60.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59 dana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95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Formirani su veći prozirni kristali; oblik je stabilan i rast gotovo prestaje.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578987"/>
                  </a:ext>
                </a:extLst>
              </a:tr>
              <a:tr h="4006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120.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119 dana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22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Kristali su stabilni i dobro razvijeni; u odnosu na 60. dan zabilježen je tek manji porast veličine.</a:t>
                      </a:r>
                      <a:endParaRPr lang="hr-HR" sz="1050" noProof="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3327631"/>
                  </a:ext>
                </a:extLst>
              </a:tr>
            </a:tbl>
          </a:graphicData>
        </a:graphic>
      </p:graphicFrame>
      <p:pic>
        <p:nvPicPr>
          <p:cNvPr id="6" name="Slika 5">
            <a:extLst>
              <a:ext uri="{FF2B5EF4-FFF2-40B4-BE49-F238E27FC236}">
                <a16:creationId xmlns:a16="http://schemas.microsoft.com/office/drawing/2014/main" id="{C1D08351-DECB-40E3-B1FD-40AC3998C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5680" y="1643488"/>
            <a:ext cx="2327400" cy="31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841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Pokus kristalizacije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1" name="Text 6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06</a:t>
            </a:r>
            <a:endParaRPr lang="en-US" sz="850" dirty="0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3B1F1D21-005D-492C-ABD3-437A437F49DA}"/>
              </a:ext>
            </a:extLst>
          </p:cNvPr>
          <p:cNvSpPr txBox="1"/>
          <p:nvPr/>
        </p:nvSpPr>
        <p:spPr>
          <a:xfrm>
            <a:off x="0" y="5689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Rast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kristala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modre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galice</a:t>
            </a:r>
            <a:endParaRPr lang="en-US" sz="2800" dirty="0">
              <a:solidFill>
                <a:srgbClr val="183A59"/>
              </a:solidFill>
              <a:effectLst/>
              <a:latin typeface="Aptos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13" name="Tablica 12">
            <a:extLst>
              <a:ext uri="{FF2B5EF4-FFF2-40B4-BE49-F238E27FC236}">
                <a16:creationId xmlns:a16="http://schemas.microsoft.com/office/drawing/2014/main" id="{D7A678CF-7225-4BF2-AA23-682AA7C60C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560934"/>
              </p:ext>
            </p:extLst>
          </p:nvPr>
        </p:nvGraphicFramePr>
        <p:xfrm>
          <a:off x="1240531" y="2032190"/>
          <a:ext cx="6984365" cy="2793619"/>
        </p:xfrm>
        <a:graphic>
          <a:graphicData uri="http://schemas.openxmlformats.org/drawingml/2006/table">
            <a:tbl>
              <a:tblPr firstRow="1" firstCol="1" bandRow="1"/>
              <a:tblGrid>
                <a:gridCol w="612140">
                  <a:extLst>
                    <a:ext uri="{9D8B030D-6E8A-4147-A177-3AD203B41FA5}">
                      <a16:colId xmlns:a16="http://schemas.microsoft.com/office/drawing/2014/main" val="2726809263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3573296903"/>
                    </a:ext>
                  </a:extLst>
                </a:gridCol>
                <a:gridCol w="1548130">
                  <a:extLst>
                    <a:ext uri="{9D8B030D-6E8A-4147-A177-3AD203B41FA5}">
                      <a16:colId xmlns:a16="http://schemas.microsoft.com/office/drawing/2014/main" val="1891608705"/>
                    </a:ext>
                  </a:extLst>
                </a:gridCol>
                <a:gridCol w="3672205">
                  <a:extLst>
                    <a:ext uri="{9D8B030D-6E8A-4147-A177-3AD203B41FA5}">
                      <a16:colId xmlns:a16="http://schemas.microsoft.com/office/drawing/2014/main" val="12382305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b="1" noProof="0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Vrijeme od početka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b="1" noProof="0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Veličina najvećeg kristala (mm)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b="1" noProof="0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Opažanje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509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početak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95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Pripremljena zasićena plava otopina. Kristali još nisu vidljivi.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87260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 dana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95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Pojavljuju se prvi intenzivno plavi kristali s jasno vidljivim plohama.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3697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14.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13 dana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9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95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Kristali brzo rastu i poprima se pravilniji geometrijski oblik.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9246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21.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 dana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13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95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Najveći kristal se povećava; boja ostaje izrazito plava.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80252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28.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27 dana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17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95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Kristalne plohe su veće i sjajnije; manji kristali se stvaraju na dnu.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68370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35.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34 dana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95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Glavni kristal je dobro oblikovan, rast se nastavlja sporije.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6373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60.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59 dana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28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95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Dobiven je velik, jasno oblikovan plavi kristal s izraženim kristalnim plohama.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06283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120.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119 dana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31</a:t>
                      </a:r>
                      <a:endParaRPr lang="hr-HR" sz="1050" noProof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Glavni kristal ostaje intenzivno plav i jasno oblikovan; rast nakon 60. dana znatno je sporiji.</a:t>
                      </a:r>
                      <a:endParaRPr lang="hr-HR" sz="1050" noProof="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7115494"/>
                  </a:ext>
                </a:extLst>
              </a:tr>
            </a:tbl>
          </a:graphicData>
        </a:graphic>
      </p:graphicFrame>
      <p:pic>
        <p:nvPicPr>
          <p:cNvPr id="6" name="Slika 5">
            <a:extLst>
              <a:ext uri="{FF2B5EF4-FFF2-40B4-BE49-F238E27FC236}">
                <a16:creationId xmlns:a16="http://schemas.microsoft.com/office/drawing/2014/main" id="{3468099E-0332-4D44-A614-98FC769C3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4595" y="1716723"/>
            <a:ext cx="2327400" cy="31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53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Pokus kristalizacije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0" y="530352"/>
            <a:ext cx="121916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Rast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kristala</a:t>
            </a:r>
            <a:r>
              <a:rPr lang="en-US" sz="2800" b="1" dirty="0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83A59"/>
                </a:solidFill>
                <a:effectLst/>
                <a:latin typeface="Aptos Display"/>
                <a:ea typeface="MS Mincho" panose="02020609040205080304" pitchFamily="49" charset="-128"/>
                <a:cs typeface="Times New Roman" panose="02020603050405020304" pitchFamily="18" charset="0"/>
              </a:rPr>
              <a:t>šećera</a:t>
            </a:r>
            <a:endParaRPr lang="en-US" sz="2800" dirty="0">
              <a:solidFill>
                <a:srgbClr val="183A59"/>
              </a:solidFill>
              <a:effectLst/>
              <a:latin typeface="Aptos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1" name="Text 6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06</a:t>
            </a:r>
            <a:endParaRPr lang="en-US" sz="850" dirty="0"/>
          </a:p>
        </p:txBody>
      </p:sp>
      <p:graphicFrame>
        <p:nvGraphicFramePr>
          <p:cNvPr id="5" name="Tablica 4">
            <a:extLst>
              <a:ext uri="{FF2B5EF4-FFF2-40B4-BE49-F238E27FC236}">
                <a16:creationId xmlns:a16="http://schemas.microsoft.com/office/drawing/2014/main" id="{1BE8EA58-DBC1-4C67-ADC5-1D7890C8B2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859815"/>
              </p:ext>
            </p:extLst>
          </p:nvPr>
        </p:nvGraphicFramePr>
        <p:xfrm>
          <a:off x="1308264" y="2032190"/>
          <a:ext cx="6984365" cy="2793619"/>
        </p:xfrm>
        <a:graphic>
          <a:graphicData uri="http://schemas.openxmlformats.org/drawingml/2006/table">
            <a:tbl>
              <a:tblPr firstRow="1" firstCol="1" bandRow="1"/>
              <a:tblGrid>
                <a:gridCol w="612140">
                  <a:extLst>
                    <a:ext uri="{9D8B030D-6E8A-4147-A177-3AD203B41FA5}">
                      <a16:colId xmlns:a16="http://schemas.microsoft.com/office/drawing/2014/main" val="1205760791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360931592"/>
                    </a:ext>
                  </a:extLst>
                </a:gridCol>
                <a:gridCol w="1548130">
                  <a:extLst>
                    <a:ext uri="{9D8B030D-6E8A-4147-A177-3AD203B41FA5}">
                      <a16:colId xmlns:a16="http://schemas.microsoft.com/office/drawing/2014/main" val="3718797027"/>
                    </a:ext>
                  </a:extLst>
                </a:gridCol>
                <a:gridCol w="3672205">
                  <a:extLst>
                    <a:ext uri="{9D8B030D-6E8A-4147-A177-3AD203B41FA5}">
                      <a16:colId xmlns:a16="http://schemas.microsoft.com/office/drawing/2014/main" val="16674209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Dan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Vrijeme od početka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Veličina najvećeg kristala (mm)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Opažanje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7378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početak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Pripremljena gusta zasićena otopina šećera. Kristali još nisu vidljivi.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8689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7. dan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 koncu ili štapiću pojavljuju se prvi sitni prozirni kristali.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4481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14.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13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Kristali se povećavaju i stvaraju vidljivu nakupinu.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9992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21.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20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9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Rast je ujednačen; pojedini kristali postaju jasno odvojeni.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5735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28.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27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12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Nakupina kristala postaje deblja, a otopine je manje zbog isparavanja.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4571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35.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34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15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Kristali su čvrsti i prozirni; rast se nastavlja sporije.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4739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60. dan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59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24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5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Dobivena je veća nakupina kristala šećera na nosaču, s vidljivim pojedinačnim kristalima.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75923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120. dan</a:t>
                      </a:r>
                      <a:endParaRPr lang="en-US" sz="105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119 dana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28</a:t>
                      </a:r>
                      <a:endParaRPr lang="en-US" sz="105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000" noProof="0" dirty="0">
                          <a:effectLst/>
                          <a:latin typeface="Aptos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Nakupina kristala na nosaču dodatno se povećala, ali je rast nakon 60. dana spor i neujednačen.</a:t>
                      </a:r>
                      <a:endParaRPr lang="hr-HR" sz="1050" noProof="0" dirty="0">
                        <a:effectLst/>
                        <a:latin typeface="Aptos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336825"/>
                  </a:ext>
                </a:extLst>
              </a:tr>
            </a:tbl>
          </a:graphicData>
        </a:graphic>
      </p:graphicFrame>
      <p:pic>
        <p:nvPicPr>
          <p:cNvPr id="7" name="Slika 6">
            <a:extLst>
              <a:ext uri="{FF2B5EF4-FFF2-40B4-BE49-F238E27FC236}">
                <a16:creationId xmlns:a16="http://schemas.microsoft.com/office/drawing/2014/main" id="{7E4274B7-2C5E-4CAE-8F3F-E1E493B82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9192" y="1722609"/>
            <a:ext cx="2325939" cy="31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463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Povezivanje sadržaja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Od kristalne strukture do arhitekture</a:t>
            </a:r>
            <a:endParaRPr lang="en-US" sz="2800" dirty="0"/>
          </a:p>
        </p:txBody>
      </p:sp>
      <p:sp>
        <p:nvSpPr>
          <p:cNvPr id="8" name="Text 3"/>
          <p:cNvSpPr/>
          <p:nvPr/>
        </p:nvSpPr>
        <p:spPr>
          <a:xfrm>
            <a:off x="687493" y="1692487"/>
            <a:ext cx="480060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4A4A4A"/>
                </a:solidFill>
              </a:rPr>
              <a:t>Geometrija se pojavljuje u kristalima, modelima i arhitekturi. Učenici su kroz izradu modela istraživali ravnine, plohe, bridove, simetriju i prostornu predodžbu.</a:t>
            </a:r>
            <a:endParaRPr lang="en-US" sz="1800" dirty="0"/>
          </a:p>
        </p:txBody>
      </p:sp>
      <p:sp>
        <p:nvSpPr>
          <p:cNvPr id="11" name="Text 4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2" name="Text 5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08</a:t>
            </a:r>
            <a:endParaRPr lang="en-US" sz="850" dirty="0"/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65529579-0A39-48F9-9E30-C3617995B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237309" y="2173224"/>
            <a:ext cx="3200400" cy="4267200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6D758E0F-CCA7-4B51-A0F2-F4FFC5B25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3382" y="2647357"/>
            <a:ext cx="2454338" cy="325966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Kraj projekta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Završno izlaganje učeničkih radova</a:t>
            </a:r>
            <a:endParaRPr lang="en-US" sz="2800" dirty="0"/>
          </a:p>
        </p:txBody>
      </p:sp>
      <p:sp>
        <p:nvSpPr>
          <p:cNvPr id="8" name="Text 3"/>
          <p:cNvSpPr/>
          <p:nvPr/>
        </p:nvSpPr>
        <p:spPr>
          <a:xfrm>
            <a:off x="6583680" y="3783330"/>
            <a:ext cx="489204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4A4A4A"/>
                </a:solidFill>
              </a:rPr>
              <a:t>Na kraju projekta učenici su izlagali što su sve napravili tijekom godine: istraživanja, pokuse, kristale, plakate, modele i zaključke.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6583680" y="4892040"/>
            <a:ext cx="2660904" cy="502920"/>
          </a:xfrm>
          <a:prstGeom prst="rect">
            <a:avLst/>
          </a:prstGeom>
          <a:solidFill>
            <a:srgbClr val="E9F5EE"/>
          </a:solidFill>
          <a:ln>
            <a:solidFill>
              <a:srgbClr val="E9F5EE">
                <a:alpha val="0"/>
              </a:srgbClr>
            </a:solidFill>
          </a:ln>
        </p:spPr>
        <p:txBody>
          <a:bodyPr wrap="square" lIns="1524" tIns="1524" rIns="1524" bIns="1524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83A59"/>
                </a:solidFill>
              </a:rPr>
              <a:t>učenici kao istraživači i izlagači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1" name="Text 6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09</a:t>
            </a:r>
            <a:endParaRPr lang="en-US" sz="850" dirty="0"/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id="{84751E04-C1D6-495E-957D-4D40A01FC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31" y="1839637"/>
            <a:ext cx="2796797" cy="3714496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D24F5A5C-0662-4B5A-A195-E7507E515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9060" y="1303866"/>
            <a:ext cx="3200201" cy="4250267"/>
          </a:xfrm>
          <a:prstGeom prst="rect">
            <a:avLst/>
          </a:prstGeom>
        </p:spPr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id="{2EFF5161-F811-42D9-9E1B-4E2BDC43521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55" t="2099" r="2533" b="371"/>
          <a:stretch/>
        </p:blipFill>
        <p:spPr>
          <a:xfrm rot="16200000">
            <a:off x="7881272" y="91430"/>
            <a:ext cx="2764195" cy="391094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0DE"/>
          </a:solidFill>
          <a:ln w="12700">
            <a:solidFill>
              <a:srgbClr val="F8F0DE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182880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5C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Zaključak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3A5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Što smo ponijeli iz projekta?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822960" y="1417320"/>
            <a:ext cx="5074920" cy="2194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hr-HR" sz="2000" dirty="0">
                <a:solidFill>
                  <a:srgbClr val="4A4A4A"/>
                </a:solidFill>
              </a:rPr>
              <a:t>Znanje</a:t>
            </a:r>
            <a:r>
              <a:rPr lang="en-US" sz="2000" dirty="0">
                <a:solidFill>
                  <a:srgbClr val="4A4A4A"/>
                </a:solidFill>
              </a:rPr>
              <a:t> se najbolje gradi istraživanjem i iskustvom</a:t>
            </a:r>
            <a:endParaRPr lang="en-US" sz="2000" dirty="0"/>
          </a:p>
          <a:p>
            <a:r>
              <a:rPr lang="en-US" sz="2000" dirty="0">
                <a:solidFill>
                  <a:srgbClr val="4A4A4A"/>
                </a:solidFill>
              </a:rPr>
              <a:t>kristali, geometrija i arhitektura mogu se povezati u </a:t>
            </a:r>
            <a:r>
              <a:rPr lang="hr-HR" sz="2000" dirty="0">
                <a:solidFill>
                  <a:srgbClr val="4A4A4A"/>
                </a:solidFill>
              </a:rPr>
              <a:t>jednu priču.</a:t>
            </a:r>
            <a:endParaRPr lang="en-US" sz="2000" dirty="0"/>
          </a:p>
          <a:p>
            <a:r>
              <a:rPr lang="hr-HR" sz="2000" dirty="0">
                <a:solidFill>
                  <a:srgbClr val="4A4A4A"/>
                </a:solidFill>
              </a:rPr>
              <a:t>Učenici</a:t>
            </a:r>
            <a:r>
              <a:rPr lang="en-US" sz="2000" dirty="0">
                <a:solidFill>
                  <a:srgbClr val="4A4A4A"/>
                </a:solidFill>
              </a:rPr>
              <a:t> su pokazali kreativnost, upornost </a:t>
            </a:r>
            <a:r>
              <a:rPr lang="en-US" sz="2000">
                <a:solidFill>
                  <a:srgbClr val="4A4A4A"/>
                </a:solidFill>
              </a:rPr>
              <a:t>i </a:t>
            </a:r>
            <a:r>
              <a:rPr lang="hr-HR" sz="2000">
                <a:solidFill>
                  <a:srgbClr val="4A4A4A"/>
                </a:solidFill>
              </a:rPr>
              <a:t>timski </a:t>
            </a:r>
            <a:r>
              <a:rPr lang="en-US" sz="2000">
                <a:solidFill>
                  <a:srgbClr val="4A4A4A"/>
                </a:solidFill>
              </a:rPr>
              <a:t>rad</a:t>
            </a:r>
            <a:r>
              <a:rPr lang="hr-HR" sz="2000" dirty="0">
                <a:solidFill>
                  <a:srgbClr val="4A4A4A"/>
                </a:solidFill>
              </a:rPr>
              <a:t>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22960" y="4023360"/>
            <a:ext cx="4892040" cy="1188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4A4A4A"/>
                </a:solidFill>
              </a:rPr>
              <a:t>Projekt je završio izložbom i prezentacijom učeničkih radova, a učionica je postala prostor za znanost, stvaranje i predstavljanje.</a:t>
            </a:r>
            <a:endParaRPr lang="en-US" sz="2100" dirty="0"/>
          </a:p>
        </p:txBody>
      </p:sp>
      <p:pic>
        <p:nvPicPr>
          <p:cNvPr id="7" name="Image 0" descr="/mnt/data/WhatsApp Image 2026-08-27 at 11.03.35 (1).jpeg"/>
          <p:cNvPicPr>
            <a:picLocks noChangeAspect="1"/>
          </p:cNvPicPr>
          <p:nvPr/>
        </p:nvPicPr>
        <p:blipFill>
          <a:blip r:embed="rId3"/>
          <a:srcRect t="10819" b="10819"/>
          <a:stretch/>
        </p:blipFill>
        <p:spPr>
          <a:xfrm>
            <a:off x="6156960" y="1897380"/>
            <a:ext cx="5212080" cy="306324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94360" y="6510528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Od kristala do katedrale</a:t>
            </a:r>
            <a:endParaRPr lang="en-US" sz="850" dirty="0"/>
          </a:p>
        </p:txBody>
      </p:sp>
      <p:sp>
        <p:nvSpPr>
          <p:cNvPr id="12" name="Text 6"/>
          <p:cNvSpPr/>
          <p:nvPr/>
        </p:nvSpPr>
        <p:spPr>
          <a:xfrm>
            <a:off x="11265408" y="6473952"/>
            <a:ext cx="384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77777"/>
                </a:solidFill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1057</Words>
  <Application>Microsoft Office PowerPoint</Application>
  <PresentationFormat>Široki zaslon</PresentationFormat>
  <Paragraphs>226</Paragraphs>
  <Slides>13</Slides>
  <Notes>13</Notes>
  <HiddenSlides>0</HiddenSlides>
  <MMClips>2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>Školski projekt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 kristala do katedrale</dc:title>
  <dc:subject>Od kristala do katedrale</dc:subject>
  <dc:creator>OpenAI</dc:creator>
  <cp:lastModifiedBy>mia mitrovic-matic</cp:lastModifiedBy>
  <cp:revision>9</cp:revision>
  <dcterms:created xsi:type="dcterms:W3CDTF">2026-08-27T09:10:41Z</dcterms:created>
  <dcterms:modified xsi:type="dcterms:W3CDTF">2026-09-24T11:43:50Z</dcterms:modified>
</cp:coreProperties>
</file>